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4"/>
  </p:notesMasterIdLst>
  <p:sldIdLst>
    <p:sldId id="256" r:id="rId2"/>
    <p:sldId id="341" r:id="rId3"/>
    <p:sldId id="345" r:id="rId4"/>
    <p:sldId id="346" r:id="rId5"/>
    <p:sldId id="347" r:id="rId6"/>
    <p:sldId id="348" r:id="rId7"/>
    <p:sldId id="349" r:id="rId8"/>
    <p:sldId id="350" r:id="rId9"/>
    <p:sldId id="352" r:id="rId10"/>
    <p:sldId id="353" r:id="rId11"/>
    <p:sldId id="339" r:id="rId12"/>
    <p:sldId id="354" r:id="rId13"/>
    <p:sldId id="355" r:id="rId14"/>
    <p:sldId id="358" r:id="rId15"/>
    <p:sldId id="356" r:id="rId16"/>
    <p:sldId id="360" r:id="rId17"/>
    <p:sldId id="357" r:id="rId18"/>
    <p:sldId id="359" r:id="rId19"/>
    <p:sldId id="340" r:id="rId20"/>
    <p:sldId id="362" r:id="rId21"/>
    <p:sldId id="361" r:id="rId22"/>
    <p:sldId id="263" r:id="rId23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00"/>
    <a:srgbClr val="003359"/>
    <a:srgbClr val="FF7900"/>
    <a:srgbClr val="AAAAAA"/>
    <a:srgbClr val="004479"/>
    <a:srgbClr val="407AAA"/>
    <a:srgbClr val="A7B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94" autoAdjust="0"/>
  </p:normalViewPr>
  <p:slideViewPr>
    <p:cSldViewPr snapToGrid="0" snapToObjects="1" showGuides="1">
      <p:cViewPr>
        <p:scale>
          <a:sx n="125" d="100"/>
          <a:sy n="125" d="100"/>
        </p:scale>
        <p:origin x="90" y="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48000-DA9F-EC4E-B523-8C052A90EE31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74058-EEFA-1547-9728-76A16B3668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7">
            <a:extLst>
              <a:ext uri="{FF2B5EF4-FFF2-40B4-BE49-F238E27FC236}">
                <a16:creationId xmlns:a16="http://schemas.microsoft.com/office/drawing/2014/main" id="{7304430A-7FEB-1943-9894-2B29A6D8A8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5" y="753428"/>
            <a:ext cx="8212391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14364F3-CF85-D14A-A026-0E62B2498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800" y="234841"/>
            <a:ext cx="8219904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Willkommen an der TU Ilmenau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CD48FCB3-CBCF-6D43-B933-0162EE0E43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94"/>
            <a:ext cx="9144000" cy="2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er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6E3A690-3AA1-5D49-B0DC-E668CEBCC8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6405" y="1635125"/>
            <a:ext cx="2530475" cy="22431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9173A4A9-4265-FF4F-BA6C-64CFA9D5B9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00841" y="1635125"/>
            <a:ext cx="2530475" cy="22431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896F4A59-B539-F74F-B7A6-444BC8C917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5277" y="1635125"/>
            <a:ext cx="2573715" cy="224313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DF1234B-A762-7E47-82C6-B1E8F270A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43F369F7-CD74-DD4A-AF88-751C4DA1EF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53428"/>
            <a:ext cx="8226000" cy="6547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98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CABD2B-C672-E34C-B067-9D6CB97ED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4400"/>
            <a:ext cx="9144000" cy="452323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2400" b="1" kern="1200" dirty="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88AD3D1-62BA-BD4B-8B68-9D0177AA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0" y="233999"/>
            <a:ext cx="8226000" cy="504156"/>
          </a:xfrm>
          <a:prstGeom prst="rect">
            <a:avLst/>
          </a:prstGeom>
        </p:spPr>
        <p:txBody>
          <a:bodyPr lIns="0" tIns="0" bIns="0"/>
          <a:lstStyle>
            <a:lvl1pPr>
              <a:defRPr lang="de-DE" dirty="0">
                <a:solidFill>
                  <a:srgbClr val="FF7900"/>
                </a:solidFill>
                <a:ea typeface="+mn-ea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de-DE" dirty="0"/>
              <a:t>Kapiteltitel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749F7B-0D8A-F24D-BFD7-7518849DE3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60268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39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F2157E-484D-E841-9204-98336FAC2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8002" y="4673350"/>
            <a:ext cx="661260" cy="273844"/>
          </a:xfrm>
        </p:spPr>
        <p:txBody>
          <a:bodyPr/>
          <a:lstStyle/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5C0B0E4-BEF6-FA46-B4F1-507CEFFF6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" y="234000"/>
            <a:ext cx="8226000" cy="504156"/>
          </a:xfrm>
        </p:spPr>
        <p:txBody>
          <a:bodyPr tIns="0" bIns="0"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spc="-5" dirty="0"/>
              <a:t>Vielen </a:t>
            </a:r>
            <a:r>
              <a:rPr lang="de-DE" spc="-5" dirty="0" smtClean="0"/>
              <a:t>Dank!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39BE90-B16C-0D46-86B3-AAA7CF686753}"/>
              </a:ext>
            </a:extLst>
          </p:cNvPr>
          <p:cNvSpPr/>
          <p:nvPr userDrawn="1"/>
        </p:nvSpPr>
        <p:spPr>
          <a:xfrm>
            <a:off x="458115" y="778482"/>
            <a:ext cx="8304887" cy="30705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ts val="2300"/>
              </a:lnSpc>
            </a:pPr>
            <a:r>
              <a:rPr lang="de-DE" sz="1400" kern="1200" dirty="0" smtClean="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Joerg.Robert@tu-ilmenau.de  </a:t>
            </a:r>
            <a:r>
              <a:rPr lang="de-DE" sz="1400" kern="1200" dirty="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</a:t>
            </a:r>
            <a:r>
              <a:rPr lang="de-DE" sz="1400" kern="1200" dirty="0" smtClean="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www.tu-ilmenau.de/fg-m2m</a:t>
            </a:r>
            <a:endParaRPr lang="de-DE" sz="1400" kern="1200" dirty="0">
              <a:solidFill>
                <a:srgbClr val="0033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48228AA-7BCB-284F-9669-D47C02856870}"/>
              </a:ext>
            </a:extLst>
          </p:cNvPr>
          <p:cNvSpPr txBox="1"/>
          <p:nvPr userDrawn="1"/>
        </p:nvSpPr>
        <p:spPr>
          <a:xfrm>
            <a:off x="454850" y="1131346"/>
            <a:ext cx="8254996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de-DE" sz="600" b="1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Bildnachweis: </a:t>
            </a:r>
            <a:r>
              <a:rPr lang="de-DE" sz="600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de-DE" sz="600" dirty="0" smtClean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Ilmenau</a:t>
            </a:r>
            <a:endParaRPr lang="de-DE" sz="600" dirty="0">
              <a:solidFill>
                <a:srgbClr val="AAA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34CCD3-3EFA-4C48-B5AF-AAE32E0556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384"/>
            <a:ext cx="9144000" cy="30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DDF78BE-0D35-D542-88A7-2B4794BE2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04" y="1635128"/>
            <a:ext cx="4047699" cy="2551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12700" marR="0" lvl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2-Spalter 50/50, Arial 16 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r>
              <a:rPr lang="de-DE" sz="1600" dirty="0">
                <a:latin typeface="Arial"/>
                <a:cs typeface="Arial"/>
              </a:rPr>
              <a:t/>
            </a:r>
            <a:br>
              <a:rPr lang="de-DE" sz="1600" dirty="0">
                <a:latin typeface="Arial"/>
                <a:cs typeface="Arial"/>
              </a:rPr>
            </a:b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asimincilia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.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Nemquaectur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la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conserspist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quodis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ilicilles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acestrum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nempore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volupta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nestiorunti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denia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Mustertext.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ACB0FC20-B3FB-E945-A9DE-0B4684EC1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466" y="1635129"/>
            <a:ext cx="3977849" cy="255111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de-DE" sz="2000" kern="1200" spc="-5" dirty="0">
                <a:solidFill>
                  <a:srgbClr val="00335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0772B7E-51B9-5C43-82BC-679BBDE28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A2E4ED7-C201-2E4B-8825-758C118A73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 baseline="0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48FCB3-CBCF-6D43-B933-0162EE0E43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24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DA086B3-B326-6541-B563-D8DAB9CD0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1634401"/>
            <a:ext cx="8226000" cy="2606403"/>
          </a:xfrm>
          <a:prstGeom prst="rect">
            <a:avLst/>
          </a:prstGeom>
        </p:spPr>
        <p:txBody>
          <a:bodyPr lIns="0" tIns="0" rIns="0" bIns="0" numCol="2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2-Spalter nur Text 5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 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/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 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843737E-21F7-8944-9606-A743225B6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DADCBEDC-B3C5-5641-9841-DEF72F3A31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9ECD36-2254-0142-8E1D-ED783B9F55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65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DA086B3-B326-6541-B563-D8DAB9CD0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1634401"/>
            <a:ext cx="8226000" cy="2606403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b="1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-Spalter </a:t>
            </a: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Text 5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 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/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843737E-21F7-8944-9606-A743225B6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DADCBEDC-B3C5-5641-9841-DEF72F3A31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9ECD36-2254-0142-8E1D-ED783B9F55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81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Überschrift + 1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DA086B3-B326-6541-B563-D8DAB9CD0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972001"/>
            <a:ext cx="8226000" cy="3268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b="1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-Spalter </a:t>
            </a: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Text </a:t>
            </a:r>
            <a:r>
              <a:rPr lang="de-DE" sz="1600" b="1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2. Überschrift 5</a:t>
            </a:r>
            <a:r>
              <a:rPr lang="de-DE" sz="1600" b="1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/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 smtClean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 smtClean="0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 smtClean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 smtClean="0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 smtClean="0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 smtClean="0">
                <a:solidFill>
                  <a:srgbClr val="003358"/>
                </a:solidFill>
                <a:latin typeface="Arial"/>
                <a:cs typeface="Arial"/>
              </a:rPr>
            </a:b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843737E-21F7-8944-9606-A743225B6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9ECD36-2254-0142-8E1D-ED783B9F55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58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er 2 Bil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B7343536-34A5-574C-AF95-B76F3CF55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276" y="1635125"/>
            <a:ext cx="2555429" cy="22431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 marR="0" lvl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1213877C-410E-2F4E-9E98-196ED7BE5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2" y="234841"/>
            <a:ext cx="8204399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9" name="Textplatzhalter 27">
            <a:extLst>
              <a:ext uri="{FF2B5EF4-FFF2-40B4-BE49-F238E27FC236}">
                <a16:creationId xmlns:a16="http://schemas.microsoft.com/office/drawing/2014/main" id="{8A180610-C48A-CF45-ACC6-693F215C4A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271E766E-F35D-5140-827C-75A8328C90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6405" y="1635125"/>
            <a:ext cx="2530475" cy="22431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21" name="Bildplatzhalter 13">
            <a:extLst>
              <a:ext uri="{FF2B5EF4-FFF2-40B4-BE49-F238E27FC236}">
                <a16:creationId xmlns:a16="http://schemas.microsoft.com/office/drawing/2014/main" id="{13FB1EE5-195E-F44F-8678-CA8BE1B5F6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00841" y="1635125"/>
            <a:ext cx="2530475" cy="22431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A27EF5-6E1D-7C40-8468-13C32F9EB1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2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Aufzählung +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B1CC98-F3AF-C143-BB57-F343EEB4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3" y="1635129"/>
            <a:ext cx="5448300" cy="24352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>
                <a:solidFill>
                  <a:srgbClr val="003359"/>
                </a:solidFill>
              </a:defRPr>
            </a:lvl1pPr>
            <a:lvl2pPr marL="228600" indent="0">
              <a:lnSpc>
                <a:spcPct val="100000"/>
              </a:lnSpc>
              <a:spcBef>
                <a:spcPts val="1080"/>
              </a:spcBef>
              <a:buFontTx/>
              <a:buNone/>
              <a:tabLst>
                <a:tab pos="418465" algn="l"/>
              </a:tabLst>
              <a:defRPr>
                <a:solidFill>
                  <a:srgbClr val="003359"/>
                </a:solidFill>
              </a:defRPr>
            </a:lvl2pPr>
          </a:lstStyle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11615BC-C060-D84A-8A16-47F17AE5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09572D61-21C7-E94F-915B-84CB1F75C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6879E1F-2F5C-4443-A660-B511066B91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45200" y="1635129"/>
            <a:ext cx="2641600" cy="24352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81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er nur Aufzähl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B1CC98-F3AF-C143-BB57-F343EEB4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3" y="1635129"/>
            <a:ext cx="8262511" cy="24352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>
                <a:solidFill>
                  <a:srgbClr val="003359"/>
                </a:solidFill>
              </a:defRPr>
            </a:lvl1pPr>
            <a:lvl2pPr marL="417830" marR="0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>
                <a:solidFill>
                  <a:srgbClr val="003359"/>
                </a:solidFill>
              </a:defRPr>
            </a:lvl2pPr>
          </a:lstStyle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30</a:t>
            </a:r>
            <a:endParaRPr lang="de-DE" sz="1600" dirty="0" smtClean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 smtClean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marR="0" lvl="1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/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Mustertext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Lorem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ipsum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dolor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sit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amet</a:t>
            </a:r>
            <a:endParaRPr lang="de-DE" sz="1600" spc="-5" dirty="0" smtClean="0">
              <a:solidFill>
                <a:srgbClr val="003358"/>
              </a:solidFill>
              <a:latin typeface="+mn-lt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11615BC-C060-D84A-8A16-47F17AE5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09572D61-21C7-E94F-915B-84CB1F75C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54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Überschrift + 1-Spalter nur Aufzähl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B1CC98-F3AF-C143-BB57-F343EEB4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681" y="972004"/>
            <a:ext cx="8262511" cy="3137161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>
                <a:solidFill>
                  <a:srgbClr val="003359"/>
                </a:solidFill>
              </a:defRPr>
            </a:lvl1pPr>
            <a:lvl2pPr marL="228600" marR="0" indent="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8465" algn="l"/>
              </a:tabLst>
              <a:defRPr>
                <a:solidFill>
                  <a:srgbClr val="003359"/>
                </a:solidFill>
              </a:defRPr>
            </a:lvl2pPr>
          </a:lstStyle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30</a:t>
            </a:r>
            <a:endParaRPr lang="de-DE" sz="1600" dirty="0" smtClean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 smtClean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marR="0" lvl="1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/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Mustertext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Lorem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ipsum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dolor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sit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amet</a:t>
            </a:r>
            <a:endParaRPr lang="de-DE" sz="1600" spc="-5" dirty="0" smtClean="0">
              <a:solidFill>
                <a:srgbClr val="003358"/>
              </a:solidFill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 smtClean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 smtClean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 smtClean="0">
                <a:solidFill>
                  <a:srgbClr val="003358"/>
                </a:solidFill>
                <a:latin typeface="+mn-lt"/>
                <a:cs typeface="Arial"/>
              </a:rPr>
              <a:t>Aufzählung 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Mustertext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Lorem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ipsum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dolor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sit</a:t>
            </a:r>
            <a:r>
              <a:rPr lang="de-DE" sz="1600" spc="-5" dirty="0" smtClean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 smtClean="0">
                <a:solidFill>
                  <a:srgbClr val="003358"/>
                </a:solidFill>
                <a:latin typeface="+mn-lt"/>
                <a:cs typeface="Arial"/>
              </a:rPr>
              <a:t>amet</a:t>
            </a:r>
            <a:endParaRPr lang="de-DE" sz="1600" spc="-5" dirty="0" smtClean="0">
              <a:solidFill>
                <a:srgbClr val="003358"/>
              </a:solidFill>
              <a:latin typeface="+mn-lt"/>
              <a:cs typeface="Arial"/>
            </a:endParaRPr>
          </a:p>
          <a:p>
            <a:pPr marL="417830" marR="0" lvl="1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/>
            </a:pPr>
            <a:endParaRPr lang="de-DE" sz="1600" spc="-5" dirty="0" smtClean="0">
              <a:solidFill>
                <a:srgbClr val="003358"/>
              </a:solidFill>
              <a:latin typeface="+mn-lt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11615BC-C060-D84A-8A16-47F17AE5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60" y="4679761"/>
            <a:ext cx="5430005" cy="274637"/>
          </a:xfrm>
        </p:spPr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49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002" y="4673350"/>
            <a:ext cx="66126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8115AD6-9C29-514F-B636-3753A40D3444}"/>
              </a:ext>
            </a:extLst>
          </p:cNvPr>
          <p:cNvSpPr/>
          <p:nvPr/>
        </p:nvSpPr>
        <p:spPr>
          <a:xfrm>
            <a:off x="0" y="45164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E020307-2C4B-064E-8E6B-916D2997EC36}"/>
              </a:ext>
            </a:extLst>
          </p:cNvPr>
          <p:cNvSpPr/>
          <p:nvPr userDrawn="1"/>
        </p:nvSpPr>
        <p:spPr>
          <a:xfrm>
            <a:off x="0" y="45164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323844-2DE0-6549-BCD6-CBF4B20B75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87" y="4601424"/>
            <a:ext cx="2023268" cy="476063"/>
          </a:xfrm>
          <a:prstGeom prst="rect">
            <a:avLst/>
          </a:prstGeom>
        </p:spPr>
      </p:pic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7DB557C9-C2CD-C245-82F3-61BC8B45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15" y="234001"/>
            <a:ext cx="8246975" cy="565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072F4E-5E18-FA48-9E6A-CDD7D217E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060" y="4679761"/>
            <a:ext cx="543000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8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0" r:id="rId3"/>
    <p:sldLayoutId id="2147483677" r:id="rId4"/>
    <p:sldLayoutId id="2147483678" r:id="rId5"/>
    <p:sldLayoutId id="2147483671" r:id="rId6"/>
    <p:sldLayoutId id="2147483672" r:id="rId7"/>
    <p:sldLayoutId id="2147483679" r:id="rId8"/>
    <p:sldLayoutId id="2147483680" r:id="rId9"/>
    <p:sldLayoutId id="2147483673" r:id="rId10"/>
    <p:sldLayoutId id="2147483674" r:id="rId11"/>
    <p:sldLayoutId id="214748367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79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5465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ts/103300_103399/103357/01.01.01_60/ts_103357v010101p.pdf" TargetMode="External"/><Relationship Id="rId2" Type="http://schemas.openxmlformats.org/officeDocument/2006/relationships/hyperlink" Target="https://mioty-allianc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mioty-iot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Prof. Dr.-Ing. </a:t>
            </a:r>
            <a:r>
              <a:rPr lang="de-DE" dirty="0" smtClean="0"/>
              <a:t>Jörg </a:t>
            </a:r>
            <a:r>
              <a:rPr lang="de-DE" dirty="0" smtClean="0"/>
              <a:t>Robert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LPWAN Alternativen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LoRaWAN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950" y="803114"/>
            <a:ext cx="5283500" cy="336883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10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Gemessenes Spektrum von LoRa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27342" y="4171951"/>
            <a:ext cx="1252715" cy="294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003358"/>
                </a:solidFill>
                <a:latin typeface="Arial"/>
                <a:cs typeface="Arial"/>
              </a:rPr>
              <a:t>Time (~ 16 s)</a:t>
            </a:r>
            <a:endParaRPr lang="en-US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304509" y="2271001"/>
            <a:ext cx="2171428" cy="294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003358"/>
                </a:solidFill>
                <a:latin typeface="Arial"/>
                <a:cs typeface="Arial"/>
              </a:rPr>
              <a:t>Frequency (~ 200 kHz)</a:t>
            </a:r>
            <a:endParaRPr lang="en-US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83650" y="793751"/>
            <a:ext cx="0" cy="3378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1811950" y="4212904"/>
            <a:ext cx="52835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5181599" y="1806639"/>
            <a:ext cx="1591974" cy="2274511"/>
            <a:chOff x="5624010" y="1332763"/>
            <a:chExt cx="1511303" cy="1333482"/>
          </a:xfrm>
        </p:grpSpPr>
        <p:sp>
          <p:nvSpPr>
            <p:cNvPr id="23" name="Rechteck 22"/>
            <p:cNvSpPr/>
            <p:nvPr/>
          </p:nvSpPr>
          <p:spPr>
            <a:xfrm>
              <a:off x="5624010" y="1332763"/>
              <a:ext cx="466114" cy="133348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124247" y="2188105"/>
              <a:ext cx="1011066" cy="15705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12700" algn="l">
                <a:lnSpc>
                  <a:spcPts val="2300"/>
                </a:lnSpc>
                <a:spcBef>
                  <a:spcPts val="480"/>
                </a:spcBef>
              </a:pPr>
              <a:r>
                <a:rPr lang="en-US" sz="1600" b="1" spc="-5" dirty="0" smtClean="0">
                  <a:solidFill>
                    <a:srgbClr val="FFC000"/>
                  </a:solidFill>
                  <a:latin typeface="Arial"/>
                  <a:cs typeface="Arial"/>
                </a:rPr>
                <a:t>LoRa SF12</a:t>
              </a:r>
              <a:endParaRPr lang="en-US" sz="1600" b="1" spc="-5" dirty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5" name="Gerade Verbindung mit Pfeil 24"/>
          <p:cNvCxnSpPr>
            <a:stCxn id="23" idx="1"/>
            <a:endCxn id="23" idx="3"/>
          </p:cNvCxnSpPr>
          <p:nvPr/>
        </p:nvCxnSpPr>
        <p:spPr>
          <a:xfrm>
            <a:off x="5181599" y="2943895"/>
            <a:ext cx="490994" cy="0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22392" y="2629892"/>
            <a:ext cx="409407" cy="26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FFC000"/>
                </a:solidFill>
                <a:latin typeface="Arial"/>
                <a:cs typeface="Arial"/>
              </a:rPr>
              <a:t>1.4s</a:t>
            </a:r>
            <a:endParaRPr lang="en-US" sz="1600" b="1" spc="-5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931901" y="2782024"/>
            <a:ext cx="951864" cy="26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FFC000"/>
                </a:solidFill>
                <a:latin typeface="Arial"/>
                <a:cs typeface="Arial"/>
              </a:rPr>
              <a:t>LoRa </a:t>
            </a:r>
            <a:r>
              <a:rPr lang="en-US" sz="1600" b="1" spc="-5" dirty="0" smtClean="0">
                <a:solidFill>
                  <a:srgbClr val="FFC000"/>
                </a:solidFill>
                <a:latin typeface="Arial"/>
                <a:cs typeface="Arial"/>
              </a:rPr>
              <a:t>SF7</a:t>
            </a:r>
            <a:endParaRPr lang="en-US" sz="1600" b="1" spc="-5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883765" y="3034632"/>
            <a:ext cx="490994" cy="0"/>
          </a:xfrm>
          <a:prstGeom prst="straightConnector1">
            <a:avLst/>
          </a:prstGeom>
          <a:ln w="28575"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Interferenz</a:t>
            </a:r>
            <a:r>
              <a:rPr lang="en-US" dirty="0" smtClean="0"/>
              <a:t> – </a:t>
            </a:r>
            <a:r>
              <a:rPr lang="en-US" dirty="0" err="1" smtClean="0"/>
              <a:t>Messungen</a:t>
            </a:r>
            <a:r>
              <a:rPr lang="en-US" dirty="0" smtClean="0"/>
              <a:t> in Atlanta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7" y="833284"/>
            <a:ext cx="7183044" cy="36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12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NB-IoT / LTE-CAT M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Nutzung von Mobilfunknetzen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Weltweite Abdeckung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Bindung an Mobilfunkanbieter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Sigfox</a:t>
            </a:r>
            <a:endParaRPr lang="de-DE" dirty="0" smtClean="0"/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Proprietäres System mit eigenen Basisstationen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Abhängigkeit von kleinem „Mobilfunkanbieter“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Probleme bei Insolvenz des Anbieters (bereits mehrfach erfolgt)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mioty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Offener europäischer Standard (ETSI TS 103 357)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Unabhängigkeit von einzelnen Herstellern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Namhafte Unternehmen in der mioty Alliance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Alternativen zu LoRa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LPWAN </a:t>
            </a:r>
            <a:r>
              <a:rPr lang="en-US" dirty="0" err="1" smtClean="0"/>
              <a:t>Alternativen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LoRaWAN</a:t>
            </a:r>
            <a:r>
              <a:rPr lang="en-US" dirty="0" smtClean="0"/>
              <a:t>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0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13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Mitglieder</a:t>
            </a:r>
            <a:r>
              <a:rPr lang="en-US" dirty="0" smtClean="0"/>
              <a:t> der mioty Alliance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2" y="1401771"/>
            <a:ext cx="3867150" cy="13398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70" y="975277"/>
            <a:ext cx="2704921" cy="353265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V="1">
            <a:off x="6616863" y="4439274"/>
            <a:ext cx="391855" cy="30914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14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348046" y="1209522"/>
            <a:ext cx="2338754" cy="295145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Daten werden in 24 </a:t>
            </a:r>
            <a:r>
              <a:rPr lang="de-DE" dirty="0" err="1" smtClean="0"/>
              <a:t>schmalbandigen</a:t>
            </a:r>
            <a:r>
              <a:rPr lang="de-DE" dirty="0" smtClean="0"/>
              <a:t> Hops übertragen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Zwischen den Hops ist der Sender ausgeschaltet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Durch die Aufteilung der Daten wird eine hohe Robustheit erzielt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funktioniert</a:t>
            </a:r>
            <a:r>
              <a:rPr lang="en-US" dirty="0" smtClean="0"/>
              <a:t> mioty?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36982"/>
            <a:ext cx="5259267" cy="3069535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1244422" y="1524410"/>
            <a:ext cx="4646921" cy="0"/>
          </a:xfrm>
          <a:prstGeom prst="straightConnector1">
            <a:avLst/>
          </a:prstGeom>
          <a:ln w="254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30613" y="1209523"/>
            <a:ext cx="1506182" cy="294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200" spc="-5" dirty="0" smtClean="0">
                <a:solidFill>
                  <a:srgbClr val="000000"/>
                </a:solidFill>
                <a:latin typeface="Arial"/>
                <a:cs typeface="Arial"/>
              </a:rPr>
              <a:t>~ 3.4 s (normal mode)</a:t>
            </a:r>
            <a:endParaRPr lang="en-US" sz="12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2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15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Vergleich des </a:t>
            </a:r>
            <a:r>
              <a:rPr lang="de-DE" dirty="0" err="1" smtClean="0"/>
              <a:t>Spektran</a:t>
            </a:r>
            <a:r>
              <a:rPr lang="de-DE" dirty="0" smtClean="0"/>
              <a:t> </a:t>
            </a:r>
            <a:r>
              <a:rPr lang="de-DE" dirty="0" err="1" smtClean="0"/>
              <a:t>Fussabdrucks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Vergleichbare</a:t>
            </a:r>
            <a:r>
              <a:rPr lang="en-US" dirty="0" smtClean="0"/>
              <a:t> </a:t>
            </a:r>
            <a:r>
              <a:rPr lang="en-US" dirty="0" err="1" smtClean="0"/>
              <a:t>Robustheit</a:t>
            </a:r>
            <a:r>
              <a:rPr lang="en-US" dirty="0" smtClean="0"/>
              <a:t> </a:t>
            </a:r>
            <a:r>
              <a:rPr lang="en-US" dirty="0" smtClean="0"/>
              <a:t>(LoRa SF12)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17414" r="4366" b="16812"/>
          <a:stretch/>
        </p:blipFill>
        <p:spPr>
          <a:xfrm>
            <a:off x="4792494" y="1348931"/>
            <a:ext cx="3372255" cy="23204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86" y="2132048"/>
            <a:ext cx="1603414" cy="1392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889421" y="3713293"/>
                <a:ext cx="2749685" cy="58990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ts val="2300"/>
                  </a:lnSpc>
                  <a:spcBef>
                    <a:spcPts val="480"/>
                  </a:spcBef>
                </a:pPr>
                <a:r>
                  <a:rPr lang="en-US" sz="1600" spc="-5" dirty="0">
                    <a:solidFill>
                      <a:srgbClr val="003358"/>
                    </a:solidFill>
                    <a:latin typeface="Arial"/>
                    <a:cs typeface="Arial"/>
                  </a:rPr>
                  <a:t>m</a:t>
                </a:r>
                <a:r>
                  <a:rPr lang="en-US" sz="1600" spc="-5" dirty="0" smtClean="0">
                    <a:solidFill>
                      <a:srgbClr val="003358"/>
                    </a:solidFill>
                    <a:latin typeface="Arial"/>
                    <a:cs typeface="Arial"/>
                  </a:rPr>
                  <a:t>ioty </a:t>
                </a:r>
                <a:r>
                  <a:rPr lang="en-US" sz="1600" spc="-5" dirty="0" err="1" smtClean="0">
                    <a:solidFill>
                      <a:srgbClr val="003358"/>
                    </a:solidFill>
                    <a:latin typeface="Arial"/>
                    <a:cs typeface="Arial"/>
                  </a:rPr>
                  <a:t>Paket</a:t>
                </a:r>
                <a:r>
                  <a:rPr lang="en-US" sz="1600" spc="-5" dirty="0" smtClean="0">
                    <a:solidFill>
                      <a:srgbClr val="003358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12700">
                  <a:lnSpc>
                    <a:spcPts val="2300"/>
                  </a:lnSpc>
                  <a:spcBef>
                    <a:spcPts val="48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360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×2.3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kHz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=860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de-DE" sz="16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en-US" sz="1600" spc="-5" dirty="0">
                  <a:solidFill>
                    <a:srgbClr val="003358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21" y="3713293"/>
                <a:ext cx="2749685" cy="589905"/>
              </a:xfrm>
              <a:prstGeom prst="rect">
                <a:avLst/>
              </a:prstGeom>
              <a:blipFill>
                <a:blip r:embed="rId4"/>
                <a:stretch>
                  <a:fillRect l="-1996" t="-6186" r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4861776" y="3751016"/>
                <a:ext cx="3302973" cy="58990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ts val="2300"/>
                  </a:lnSpc>
                  <a:spcBef>
                    <a:spcPts val="480"/>
                  </a:spcBef>
                </a:pPr>
                <a:r>
                  <a:rPr lang="en-US" sz="1600" spc="-5" dirty="0" smtClean="0">
                    <a:solidFill>
                      <a:srgbClr val="003358"/>
                    </a:solidFill>
                    <a:latin typeface="Arial"/>
                    <a:cs typeface="Arial"/>
                  </a:rPr>
                  <a:t>LoRa SF12 </a:t>
                </a:r>
                <a:r>
                  <a:rPr lang="en-US" sz="1600" spc="-5" dirty="0" err="1" smtClean="0">
                    <a:solidFill>
                      <a:srgbClr val="003358"/>
                    </a:solidFill>
                    <a:latin typeface="Arial"/>
                    <a:cs typeface="Arial"/>
                  </a:rPr>
                  <a:t>Paket</a:t>
                </a:r>
                <a:r>
                  <a:rPr lang="en-US" sz="1600" spc="-5" dirty="0" smtClean="0">
                    <a:solidFill>
                      <a:srgbClr val="003358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12700">
                  <a:lnSpc>
                    <a:spcPts val="2300"/>
                  </a:lnSpc>
                  <a:spcBef>
                    <a:spcPts val="48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1400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×125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kHz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=175,000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de-DE" sz="16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en-US" sz="1600" spc="-5" dirty="0" smtClean="0">
                  <a:solidFill>
                    <a:srgbClr val="003358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76" y="3751016"/>
                <a:ext cx="3302973" cy="589905"/>
              </a:xfrm>
              <a:prstGeom prst="rect">
                <a:avLst/>
              </a:prstGeom>
              <a:blipFill>
                <a:blip r:embed="rId5"/>
                <a:stretch>
                  <a:fillRect l="-1848" t="-6186" r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1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950" y="803114"/>
            <a:ext cx="5283500" cy="336883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16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Gemessenes Spektrum mioty / LoRa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27342" y="4171951"/>
            <a:ext cx="1252715" cy="294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003358"/>
                </a:solidFill>
                <a:latin typeface="Arial"/>
                <a:cs typeface="Arial"/>
              </a:rPr>
              <a:t>Time (~ 16 s)</a:t>
            </a:r>
            <a:endParaRPr lang="en-US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304509" y="2271001"/>
            <a:ext cx="2171428" cy="294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003358"/>
                </a:solidFill>
                <a:latin typeface="Arial"/>
                <a:cs typeface="Arial"/>
              </a:rPr>
              <a:t>Frequency (~ 200 kHz)</a:t>
            </a:r>
            <a:endParaRPr lang="en-US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83650" y="793751"/>
            <a:ext cx="0" cy="3378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1811950" y="4212904"/>
            <a:ext cx="52835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5738070" y="993341"/>
            <a:ext cx="1291904" cy="1380743"/>
            <a:chOff x="5738070" y="993341"/>
            <a:chExt cx="1291904" cy="1380743"/>
          </a:xfrm>
        </p:grpSpPr>
        <p:sp>
          <p:nvSpPr>
            <p:cNvPr id="10" name="Rechteck 9"/>
            <p:cNvSpPr/>
            <p:nvPr/>
          </p:nvSpPr>
          <p:spPr>
            <a:xfrm>
              <a:off x="5738070" y="1332763"/>
              <a:ext cx="1291904" cy="1041321"/>
            </a:xfrm>
            <a:prstGeom prst="rect">
              <a:avLst/>
            </a:prstGeom>
            <a:noFill/>
            <a:ln w="76200">
              <a:solidFill>
                <a:srgbClr val="FF7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878755" y="993341"/>
              <a:ext cx="1010533" cy="26789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12700" algn="l">
                <a:lnSpc>
                  <a:spcPts val="2300"/>
                </a:lnSpc>
                <a:spcBef>
                  <a:spcPts val="480"/>
                </a:spcBef>
              </a:pPr>
              <a:r>
                <a:rPr lang="en-US" sz="1600" b="1" spc="-5" dirty="0" smtClean="0">
                  <a:solidFill>
                    <a:srgbClr val="FF7C00"/>
                  </a:solidFill>
                  <a:latin typeface="Arial"/>
                  <a:cs typeface="Arial"/>
                </a:rPr>
                <a:t>mioty EU1</a:t>
              </a:r>
              <a:endParaRPr lang="en-US" sz="1600" b="1" spc="-5" dirty="0">
                <a:solidFill>
                  <a:srgbClr val="FF7C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181599" y="1806639"/>
            <a:ext cx="1591974" cy="2274511"/>
            <a:chOff x="5624010" y="1332763"/>
            <a:chExt cx="1511303" cy="1333482"/>
          </a:xfrm>
        </p:grpSpPr>
        <p:sp>
          <p:nvSpPr>
            <p:cNvPr id="23" name="Rechteck 22"/>
            <p:cNvSpPr/>
            <p:nvPr/>
          </p:nvSpPr>
          <p:spPr>
            <a:xfrm>
              <a:off x="5624010" y="1332763"/>
              <a:ext cx="466114" cy="133348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124247" y="2188105"/>
              <a:ext cx="1011066" cy="15705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12700" algn="l">
                <a:lnSpc>
                  <a:spcPts val="2300"/>
                </a:lnSpc>
                <a:spcBef>
                  <a:spcPts val="480"/>
                </a:spcBef>
              </a:pPr>
              <a:r>
                <a:rPr lang="en-US" sz="1600" b="1" spc="-5" dirty="0" smtClean="0">
                  <a:solidFill>
                    <a:srgbClr val="FFC000"/>
                  </a:solidFill>
                  <a:latin typeface="Arial"/>
                  <a:cs typeface="Arial"/>
                </a:rPr>
                <a:t>LoRa SF12</a:t>
              </a:r>
              <a:endParaRPr lang="en-US" sz="1600" b="1" spc="-5" dirty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5" name="Gerade Verbindung mit Pfeil 24"/>
          <p:cNvCxnSpPr>
            <a:stCxn id="23" idx="1"/>
            <a:endCxn id="23" idx="3"/>
          </p:cNvCxnSpPr>
          <p:nvPr/>
        </p:nvCxnSpPr>
        <p:spPr>
          <a:xfrm>
            <a:off x="5181599" y="2943895"/>
            <a:ext cx="490994" cy="0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22392" y="2629892"/>
            <a:ext cx="409407" cy="26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600" b="1" spc="-5" dirty="0" smtClean="0">
                <a:solidFill>
                  <a:srgbClr val="FFC000"/>
                </a:solidFill>
                <a:latin typeface="Arial"/>
                <a:cs typeface="Arial"/>
              </a:rPr>
              <a:t>1.4s</a:t>
            </a:r>
            <a:endParaRPr lang="en-US" sz="1600" b="1" spc="-5" dirty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7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17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Spektrum</a:t>
            </a:r>
            <a:r>
              <a:rPr lang="en-US" dirty="0" smtClean="0"/>
              <a:t> von mioty – </a:t>
            </a:r>
            <a:r>
              <a:rPr lang="en-US" dirty="0" smtClean="0"/>
              <a:t>2000 </a:t>
            </a:r>
            <a:r>
              <a:rPr lang="en-US" dirty="0" err="1" smtClean="0"/>
              <a:t>Pakete</a:t>
            </a:r>
            <a:r>
              <a:rPr lang="en-US" dirty="0" smtClean="0"/>
              <a:t> /min.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991" y="835269"/>
            <a:ext cx="6405489" cy="3636304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811780" y="803275"/>
            <a:ext cx="4922065" cy="2533650"/>
            <a:chOff x="2811780" y="803275"/>
            <a:chExt cx="4922065" cy="25336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6241" y="835269"/>
              <a:ext cx="3527604" cy="2456999"/>
            </a:xfrm>
            <a:prstGeom prst="rect">
              <a:avLst/>
            </a:prstGeom>
            <a:ln w="76200">
              <a:solidFill>
                <a:srgbClr val="FF7C00"/>
              </a:solidFill>
            </a:ln>
          </p:spPr>
        </p:pic>
        <p:cxnSp>
          <p:nvCxnSpPr>
            <p:cNvPr id="10" name="Gerader Verbinder 9"/>
            <p:cNvCxnSpPr/>
            <p:nvPr/>
          </p:nvCxnSpPr>
          <p:spPr>
            <a:xfrm flipV="1">
              <a:off x="3307080" y="803275"/>
              <a:ext cx="868045" cy="60642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pieren 16"/>
            <p:cNvGrpSpPr/>
            <p:nvPr/>
          </p:nvGrpSpPr>
          <p:grpSpPr>
            <a:xfrm>
              <a:off x="2811780" y="1409700"/>
              <a:ext cx="1363345" cy="1927225"/>
              <a:chOff x="2811780" y="1409700"/>
              <a:chExt cx="1363345" cy="1927225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2811780" y="1409700"/>
                <a:ext cx="495300" cy="472440"/>
              </a:xfrm>
              <a:prstGeom prst="rect">
                <a:avLst/>
              </a:prstGeom>
              <a:noFill/>
              <a:ln w="76200">
                <a:solidFill>
                  <a:srgbClr val="FF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Gerader Verbinder 12"/>
              <p:cNvCxnSpPr/>
              <p:nvPr/>
            </p:nvCxnSpPr>
            <p:spPr>
              <a:xfrm>
                <a:off x="3307080" y="1882141"/>
                <a:ext cx="868045" cy="14547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64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18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Measured Capacity for 10% PER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45951"/>
              </p:ext>
            </p:extLst>
          </p:nvPr>
        </p:nvGraphicFramePr>
        <p:xfrm>
          <a:off x="318052" y="899395"/>
          <a:ext cx="5201478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119">
                  <a:extLst>
                    <a:ext uri="{9D8B030D-6E8A-4147-A177-3AD203B41FA5}">
                      <a16:colId xmlns:a16="http://schemas.microsoft.com/office/drawing/2014/main" val="3041783428"/>
                    </a:ext>
                  </a:extLst>
                </a:gridCol>
                <a:gridCol w="2898359">
                  <a:extLst>
                    <a:ext uri="{9D8B030D-6E8A-4147-A177-3AD203B41FA5}">
                      <a16:colId xmlns:a16="http://schemas.microsoft.com/office/drawing/2014/main" val="294820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Gateway*) </a:t>
                      </a:r>
                      <a:r>
                        <a:rPr lang="en-US" baseline="0" dirty="0" smtClean="0"/>
                        <a:t>Uplink-</a:t>
                      </a:r>
                      <a:r>
                        <a:rPr lang="en-US" baseline="0" dirty="0" err="1" smtClean="0"/>
                        <a:t>Kapazität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Paketen</a:t>
                      </a:r>
                      <a:r>
                        <a:rPr lang="en-US" baseline="0" dirty="0" smtClean="0"/>
                        <a:t>/Min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5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mioty EU1 (Weptech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8,000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8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mioty EU2 (Weptech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~ 15,000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6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LoRa SF7</a:t>
                      </a:r>
                      <a:r>
                        <a:rPr lang="en-US" baseline="0" dirty="0" smtClean="0"/>
                        <a:t> (SX1301)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0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LoRa SF8</a:t>
                      </a:r>
                      <a:r>
                        <a:rPr lang="en-US" baseline="0" dirty="0" smtClean="0"/>
                        <a:t> (SX1301)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370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251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LoRa SF9</a:t>
                      </a:r>
                      <a:r>
                        <a:rPr lang="en-US" baseline="0" dirty="0" smtClean="0"/>
                        <a:t> (SX1301)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5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LoRa</a:t>
                      </a:r>
                      <a:r>
                        <a:rPr lang="en-US" baseline="0" dirty="0" smtClean="0"/>
                        <a:t> SF10 (SX1301)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0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LoRa SF11 (SX1301)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57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LoRa SF12 (SX1301)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711786"/>
                  </a:ext>
                </a:extLst>
              </a:tr>
            </a:tbl>
          </a:graphicData>
        </a:graphic>
      </p:graphicFrame>
      <p:sp>
        <p:nvSpPr>
          <p:cNvPr id="10" name="Nach links gekrümmter Pfeil 9"/>
          <p:cNvSpPr/>
          <p:nvPr/>
        </p:nvSpPr>
        <p:spPr>
          <a:xfrm>
            <a:off x="5521278" y="1543455"/>
            <a:ext cx="1466978" cy="29715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88256" y="2451443"/>
            <a:ext cx="2023311" cy="589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2400" b="1" spc="-5" dirty="0" err="1" smtClean="0">
                <a:solidFill>
                  <a:srgbClr val="003358"/>
                </a:solidFill>
                <a:latin typeface="Arial"/>
                <a:cs typeface="Arial"/>
              </a:rPr>
              <a:t>Vergleichbare</a:t>
            </a:r>
            <a:r>
              <a:rPr lang="en-US" sz="2400" b="1" spc="-5" dirty="0" smtClean="0">
                <a:solidFill>
                  <a:srgbClr val="003358"/>
                </a:solidFill>
                <a:latin typeface="Arial"/>
                <a:cs typeface="Arial"/>
              </a:rPr>
              <a:t/>
            </a:r>
            <a:br>
              <a:rPr lang="en-US" sz="2400" b="1" spc="-5" dirty="0" smtClean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en-US" sz="2400" b="1" spc="-5" dirty="0" err="1" smtClean="0">
                <a:solidFill>
                  <a:srgbClr val="003358"/>
                </a:solidFill>
                <a:latin typeface="Arial"/>
                <a:cs typeface="Arial"/>
              </a:rPr>
              <a:t>Robustheit</a:t>
            </a:r>
            <a:endParaRPr lang="en-US" sz="24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6550" y="3980118"/>
            <a:ext cx="2302553" cy="557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>*) </a:t>
            </a:r>
            <a:r>
              <a:rPr lang="en-US" sz="1400" b="1" spc="-5" dirty="0" err="1" smtClean="0">
                <a:solidFill>
                  <a:srgbClr val="003358"/>
                </a:solidFill>
                <a:latin typeface="Arial"/>
                <a:cs typeface="Arial"/>
              </a:rPr>
              <a:t>Ein</a:t>
            </a: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>mioty </a:t>
            </a:r>
            <a:r>
              <a:rPr lang="en-US" sz="1400" b="1" spc="-5" dirty="0" err="1" smtClean="0">
                <a:solidFill>
                  <a:srgbClr val="003358"/>
                </a:solidFill>
                <a:latin typeface="Arial"/>
                <a:cs typeface="Arial"/>
              </a:rPr>
              <a:t>Kanal</a:t>
            </a: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/>
            </a:r>
            <a:b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en-US" sz="1400" b="1" spc="-5" dirty="0" err="1" smtClean="0">
                <a:solidFill>
                  <a:srgbClr val="003358"/>
                </a:solidFill>
                <a:latin typeface="Arial"/>
                <a:cs typeface="Arial"/>
              </a:rPr>
              <a:t>gegenüber</a:t>
            </a: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en-US" sz="1400" b="1" spc="-5" dirty="0" smtClean="0">
                <a:solidFill>
                  <a:srgbClr val="003358"/>
                </a:solidFill>
                <a:latin typeface="Arial"/>
                <a:cs typeface="Arial"/>
              </a:rPr>
              <a:t>8 LoRa </a:t>
            </a:r>
            <a:r>
              <a:rPr lang="en-US" sz="1400" b="1" spc="-5" dirty="0" err="1" smtClean="0">
                <a:solidFill>
                  <a:srgbClr val="003358"/>
                </a:solidFill>
                <a:latin typeface="Arial"/>
                <a:cs typeface="Arial"/>
              </a:rPr>
              <a:t>Kanälen</a:t>
            </a:r>
            <a:endParaRPr lang="en-US" sz="14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6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14" y="2569622"/>
            <a:ext cx="2670746" cy="188745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Kommerzielle Hardware ist seit längerem verfügbar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Großfläche Einführung von mioty findet aktuell statt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Bereits hunderttausende von Geräten im kommerziellen Einsatz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Wichtigster Einsatzbereich ist aktuell </a:t>
            </a:r>
            <a:r>
              <a:rPr lang="de-DE" dirty="0" err="1" smtClean="0"/>
              <a:t>Metering</a:t>
            </a:r>
            <a:r>
              <a:rPr lang="de-DE" dirty="0" smtClean="0"/>
              <a:t> / Sub-</a:t>
            </a:r>
            <a:r>
              <a:rPr lang="de-DE" dirty="0" err="1" smtClean="0"/>
              <a:t>Metering</a:t>
            </a:r>
            <a:r>
              <a:rPr lang="de-DE" dirty="0" smtClean="0"/>
              <a:t> durch Diehl </a:t>
            </a:r>
            <a:r>
              <a:rPr lang="de-DE" dirty="0" err="1" smtClean="0"/>
              <a:t>Metering</a:t>
            </a:r>
            <a:endParaRPr lang="de-DE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Studien zeigen hohe Leistungsfähigkeit unter realen Bedingungen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Angebot an Hardware steigt kontinuierlich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Kommerzielle Hardware für Unterstützung </a:t>
            </a:r>
            <a:br>
              <a:rPr lang="de-DE" dirty="0" smtClean="0"/>
            </a:br>
            <a:r>
              <a:rPr lang="de-DE" dirty="0" smtClean="0"/>
              <a:t>mehrerer LPWAN-Systeme verfügbar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mtClean="0"/>
              <a:t>Stand Einführung von mioty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406224" y="4217909"/>
            <a:ext cx="1770036" cy="262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400" spc="-5" dirty="0" err="1" smtClean="0">
                <a:solidFill>
                  <a:srgbClr val="003358"/>
                </a:solidFill>
                <a:latin typeface="Arial"/>
                <a:cs typeface="Arial"/>
              </a:rPr>
              <a:t>Quelle</a:t>
            </a:r>
            <a:r>
              <a:rPr lang="en-US" sz="1400" spc="-5" dirty="0" smtClean="0">
                <a:solidFill>
                  <a:srgbClr val="003358"/>
                </a:solidFill>
                <a:latin typeface="Arial"/>
                <a:cs typeface="Arial"/>
              </a:rPr>
              <a:t>: Diehl Metering</a:t>
            </a:r>
            <a:endParaRPr lang="en-US" sz="1400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6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Low Power Wide Area Network (LPWAN)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4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Hohe Empfindlichkeit/Reichweite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Geringe „Bandbreite”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Geringe Datenmengen je Paket (~ 20 Byte)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4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Sehr günstige Endgeräte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Fokus auf Uplink-Verkehr vom Sensor zur Cloud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4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400" dirty="0" smtClean="0"/>
              <a:t>Exponierte Antennen der Basisstationen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Was sind LPWAN?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33" y="956369"/>
            <a:ext cx="3405078" cy="31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20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Private LPWAN bieten eine interessante Option für Stadtwerke / Kommunen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LoRa/</a:t>
            </a:r>
            <a:r>
              <a:rPr lang="de-DE" dirty="0" err="1" smtClean="0"/>
              <a:t>LoRaWAN</a:t>
            </a:r>
            <a:r>
              <a:rPr lang="de-DE" dirty="0" smtClean="0"/>
              <a:t> bietet ein etabliertes Ökosystem 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Proprietäres System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Eignet sich gut für ländlichere Bereiche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Geringe Kapazität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mioty bietet eine interessante Option für viele städtische Bereiche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Standardisierte Lösung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Startendes Ökosystem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Hohe Kapazität und Robustheit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Einige Anbieter bieten multi-Standard-Empfänger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LPWAN </a:t>
            </a:r>
            <a:r>
              <a:rPr lang="en-US" dirty="0" err="1" smtClean="0"/>
              <a:t>Alternativen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LoRaWAN</a:t>
            </a:r>
            <a:r>
              <a:rPr lang="en-US" dirty="0" smtClean="0"/>
              <a:t>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3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21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Website der mioty </a:t>
            </a:r>
            <a:r>
              <a:rPr lang="en-US" dirty="0"/>
              <a:t>Alliance: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://mioty-alliance.com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mioty Standard: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www.etsi.org/deliver/etsi_ts/103300_103399/103357/01.01.01_60/ts_103357v010101p.pdf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Open Source mioty </a:t>
            </a:r>
            <a:r>
              <a:rPr lang="en-US" dirty="0"/>
              <a:t>code:</a:t>
            </a:r>
            <a:br>
              <a:rPr lang="en-US" dirty="0"/>
            </a:br>
            <a:r>
              <a:rPr lang="en-US" dirty="0">
                <a:hlinkClick r:id="rId4"/>
              </a:rPr>
              <a:t>https://github.com/mioty-iot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Interessante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9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Danke für Ihre Aufmerksamkeit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5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Einordnung von Übertragungsstandards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LPWAN Alternativen zu LoRaWAN | Prof. Joerg Robert | 06.06.2024</a:t>
            </a:r>
            <a:endParaRPr lang="de-DE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384126" y="1103208"/>
            <a:ext cx="7171023" cy="3357337"/>
            <a:chOff x="384126" y="1103208"/>
            <a:chExt cx="8352973" cy="5054798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 flipV="1">
              <a:off x="1339235" y="1287874"/>
              <a:ext cx="0" cy="4054646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 bwMode="auto">
            <a:xfrm>
              <a:off x="1339235" y="5336832"/>
              <a:ext cx="6660740" cy="11374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6732240" y="4922338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err="1" smtClean="0">
                  <a:solidFill>
                    <a:srgbClr val="000000"/>
                  </a:solidFill>
                  <a:latin typeface="Arial"/>
                </a:rPr>
                <a:t>Geschwindigkeit</a:t>
              </a:r>
              <a:endParaRPr 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430505" y="110320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err="1" smtClean="0">
                  <a:solidFill>
                    <a:srgbClr val="000000"/>
                  </a:solidFill>
                  <a:latin typeface="Arial"/>
                </a:rPr>
                <a:t>Reichweite</a:t>
              </a:r>
              <a:endParaRPr 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" name="Gerade Verbindung 21"/>
            <p:cNvCxnSpPr/>
            <p:nvPr/>
          </p:nvCxnSpPr>
          <p:spPr bwMode="auto">
            <a:xfrm>
              <a:off x="1195219" y="3222798"/>
              <a:ext cx="28803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24"/>
            <p:cNvCxnSpPr/>
            <p:nvPr/>
          </p:nvCxnSpPr>
          <p:spPr bwMode="auto">
            <a:xfrm>
              <a:off x="1195219" y="2496677"/>
              <a:ext cx="28803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26"/>
            <p:cNvCxnSpPr/>
            <p:nvPr/>
          </p:nvCxnSpPr>
          <p:spPr bwMode="auto">
            <a:xfrm>
              <a:off x="1195219" y="1782638"/>
              <a:ext cx="28803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27"/>
            <p:cNvCxnSpPr/>
            <p:nvPr/>
          </p:nvCxnSpPr>
          <p:spPr bwMode="auto">
            <a:xfrm>
              <a:off x="1195219" y="3943352"/>
              <a:ext cx="28803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 Verbindung 28"/>
            <p:cNvCxnSpPr/>
            <p:nvPr/>
          </p:nvCxnSpPr>
          <p:spPr bwMode="auto">
            <a:xfrm>
              <a:off x="1195219" y="4645211"/>
              <a:ext cx="28803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29"/>
            <p:cNvCxnSpPr/>
            <p:nvPr/>
          </p:nvCxnSpPr>
          <p:spPr bwMode="auto">
            <a:xfrm>
              <a:off x="3851920" y="5228820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32"/>
            <p:cNvCxnSpPr/>
            <p:nvPr/>
          </p:nvCxnSpPr>
          <p:spPr bwMode="auto">
            <a:xfrm>
              <a:off x="4581608" y="5228820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 Verbindung 33"/>
            <p:cNvCxnSpPr/>
            <p:nvPr/>
          </p:nvCxnSpPr>
          <p:spPr bwMode="auto">
            <a:xfrm>
              <a:off x="5292080" y="5240194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34"/>
            <p:cNvCxnSpPr/>
            <p:nvPr/>
          </p:nvCxnSpPr>
          <p:spPr bwMode="auto">
            <a:xfrm>
              <a:off x="3135407" y="5228820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35"/>
            <p:cNvCxnSpPr/>
            <p:nvPr/>
          </p:nvCxnSpPr>
          <p:spPr bwMode="auto">
            <a:xfrm>
              <a:off x="2411760" y="5240194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36"/>
            <p:cNvCxnSpPr/>
            <p:nvPr/>
          </p:nvCxnSpPr>
          <p:spPr bwMode="auto">
            <a:xfrm>
              <a:off x="1691680" y="5240194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3387690" y="5368587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1Mbit/s</a:t>
              </a:r>
            </a:p>
          </p:txBody>
        </p:sp>
        <p:cxnSp>
          <p:nvCxnSpPr>
            <p:cNvPr id="22" name="Gerade Verbindung 38"/>
            <p:cNvCxnSpPr/>
            <p:nvPr/>
          </p:nvCxnSpPr>
          <p:spPr bwMode="auto">
            <a:xfrm>
              <a:off x="6012160" y="5228820"/>
              <a:ext cx="0" cy="216024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5554342" y="535292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1Gbit/s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235580" y="537237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1kbit/s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61712" y="446054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10m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23210" y="378957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100m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11560" y="306949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1km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04003" y="231201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10km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84126" y="159797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100km</a:t>
              </a:r>
            </a:p>
          </p:txBody>
        </p:sp>
        <p:pic>
          <p:nvPicPr>
            <p:cNvPr id="30" name="Picture 2" descr="https://upload.wikimedia.org/wikipedia/commons/thumb/9/9f/Bluetooth-Logo.svg/1920px-Bluetooth-Logo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816" y="4012181"/>
              <a:ext cx="1149264" cy="28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upload.wikimedia.org/wikipedia/commons/thumb/a/ae/WiFi_Logo.svg/220px-WiFi_Log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627" y="4189832"/>
              <a:ext cx="1348905" cy="79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65979" y="3760581"/>
              <a:ext cx="1584176" cy="44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46726" y="2518365"/>
              <a:ext cx="1069763" cy="110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feld 33"/>
            <p:cNvSpPr txBox="1"/>
            <p:nvPr/>
          </p:nvSpPr>
          <p:spPr>
            <a:xfrm>
              <a:off x="3563888" y="5788674"/>
              <a:ext cx="5173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de-DE" kern="0" dirty="0" smtClean="0">
                  <a:solidFill>
                    <a:srgbClr val="000000"/>
                  </a:solidFill>
                  <a:latin typeface="Arial"/>
                </a:rPr>
                <a:t>Nur qualitative Angaben zur Veranschaulichung!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430504" y="1782637"/>
              <a:ext cx="1610877" cy="69508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358775" eaLnBrk="0" hangingPunct="0">
                <a:spcAft>
                  <a:spcPts val="900"/>
                </a:spcAft>
                <a:buClr>
                  <a:srgbClr val="00406F"/>
                </a:buClr>
                <a:buSzPct val="75000"/>
              </a:pPr>
              <a:r>
                <a:rPr lang="en-US" sz="2400" b="1" kern="0" dirty="0" smtClean="0">
                  <a:solidFill>
                    <a:srgbClr val="000000"/>
                  </a:solidFill>
                  <a:latin typeface="Arial"/>
                </a:rPr>
                <a:t>LPWAN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9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4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Einordnung von </a:t>
            </a:r>
            <a:r>
              <a:rPr lang="de-DE" dirty="0" smtClean="0"/>
              <a:t>LPWAN-Systemen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LPWAN Alternativen zu LoRaWAN | Prof. Joerg Robert | 06.06.2024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375072" y="987110"/>
            <a:ext cx="6095771" cy="3404590"/>
            <a:chOff x="985965" y="1268760"/>
            <a:chExt cx="7200800" cy="4464496"/>
          </a:xfrm>
        </p:grpSpPr>
        <p:sp>
          <p:nvSpPr>
            <p:cNvPr id="6" name="Rechteck 5"/>
            <p:cNvSpPr/>
            <p:nvPr/>
          </p:nvSpPr>
          <p:spPr bwMode="auto">
            <a:xfrm>
              <a:off x="985965" y="2160411"/>
              <a:ext cx="7200800" cy="1656184"/>
            </a:xfrm>
            <a:prstGeom prst="rect">
              <a:avLst/>
            </a:prstGeom>
            <a:solidFill>
              <a:srgbClr val="92D050">
                <a:alpha val="6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Offene Standards</a:t>
              </a: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985965" y="3933056"/>
              <a:ext cx="7200800" cy="1656184"/>
            </a:xfrm>
            <a:prstGeom prst="rect">
              <a:avLst/>
            </a:prstGeom>
            <a:solidFill>
              <a:schemeClr val="accent5">
                <a:lumMod val="50000"/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Proprietäre Systeme</a:t>
              </a: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1763688" y="1268760"/>
              <a:ext cx="5796214" cy="4464496"/>
              <a:chOff x="1763688" y="1268760"/>
              <a:chExt cx="5796214" cy="4464496"/>
            </a:xfrm>
          </p:grpSpPr>
          <p:cxnSp>
            <p:nvCxnSpPr>
              <p:cNvPr id="9" name="Gerade Verbindung 15"/>
              <p:cNvCxnSpPr/>
              <p:nvPr/>
            </p:nvCxnSpPr>
            <p:spPr bwMode="auto">
              <a:xfrm>
                <a:off x="4562615" y="1268760"/>
                <a:ext cx="0" cy="4464496"/>
              </a:xfrm>
              <a:prstGeom prst="line">
                <a:avLst/>
              </a:prstGeom>
              <a:ln w="88900">
                <a:solidFill>
                  <a:schemeClr val="tx2">
                    <a:lumMod val="50000"/>
                  </a:schemeClr>
                </a:solidFill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feld 9"/>
              <p:cNvSpPr txBox="1"/>
              <p:nvPr/>
            </p:nvSpPr>
            <p:spPr>
              <a:xfrm>
                <a:off x="1763688" y="1475492"/>
                <a:ext cx="1797397" cy="393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58775" eaLnBrk="0" hangingPunct="0">
                  <a:spcAft>
                    <a:spcPts val="900"/>
                  </a:spcAft>
                  <a:buClr>
                    <a:srgbClr val="00406F"/>
                  </a:buClr>
                  <a:buSzPct val="75000"/>
                </a:pPr>
                <a:r>
                  <a:rPr lang="de-DE" kern="0" dirty="0" smtClean="0">
                    <a:solidFill>
                      <a:srgbClr val="000000"/>
                    </a:solidFill>
                    <a:latin typeface="Arial"/>
                  </a:rPr>
                  <a:t>Öffentliche</a:t>
                </a:r>
                <a:r>
                  <a:rPr lang="de-DE" kern="0" dirty="0" smtClean="0">
                    <a:solidFill>
                      <a:srgbClr val="000000"/>
                    </a:solidFill>
                    <a:latin typeface="Arial"/>
                  </a:rPr>
                  <a:t>-Netze</a:t>
                </a:r>
                <a:endParaRPr lang="de-DE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4637711" y="1475492"/>
                <a:ext cx="2922191" cy="393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58775" eaLnBrk="0" hangingPunct="0">
                  <a:spcAft>
                    <a:spcPts val="900"/>
                  </a:spcAft>
                  <a:buClr>
                    <a:srgbClr val="00406F"/>
                  </a:buClr>
                  <a:buSzPct val="75000"/>
                </a:pPr>
                <a:r>
                  <a:rPr lang="de-DE" kern="0" dirty="0">
                    <a:solidFill>
                      <a:srgbClr val="000000"/>
                    </a:solidFill>
                    <a:latin typeface="Arial"/>
                  </a:rPr>
                  <a:t>Ö</a:t>
                </a:r>
                <a:r>
                  <a:rPr lang="de-DE" kern="0" dirty="0" smtClean="0">
                    <a:solidFill>
                      <a:srgbClr val="000000"/>
                    </a:solidFill>
                    <a:latin typeface="Arial"/>
                  </a:rPr>
                  <a:t>ffentliche </a:t>
                </a:r>
                <a:r>
                  <a:rPr lang="de-DE" kern="0" dirty="0" smtClean="0">
                    <a:solidFill>
                      <a:srgbClr val="000000"/>
                    </a:solidFill>
                    <a:latin typeface="Arial"/>
                  </a:rPr>
                  <a:t>oder private Netze</a:t>
                </a:r>
              </a:p>
            </p:txBody>
          </p:sp>
        </p:grpSp>
        <p:pic>
          <p:nvPicPr>
            <p:cNvPr id="12" name="Picture 6" descr="Bildergebnis für sigfox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9" t="11673" r="9000" b="11349"/>
            <a:stretch/>
          </p:blipFill>
          <p:spPr bwMode="auto">
            <a:xfrm>
              <a:off x="1866648" y="4536602"/>
              <a:ext cx="1633066" cy="66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7921"/>
              <a:ext cx="1525674" cy="80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ieren 13"/>
            <p:cNvGrpSpPr/>
            <p:nvPr/>
          </p:nvGrpSpPr>
          <p:grpSpPr>
            <a:xfrm>
              <a:off x="4813711" y="2469573"/>
              <a:ext cx="2655597" cy="1082610"/>
              <a:chOff x="779040" y="2613589"/>
              <a:chExt cx="2655597" cy="1082610"/>
            </a:xfrm>
          </p:grpSpPr>
          <p:pic>
            <p:nvPicPr>
              <p:cNvPr id="15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417" y="2613589"/>
                <a:ext cx="2105220" cy="654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feld 15"/>
              <p:cNvSpPr txBox="1"/>
              <p:nvPr/>
            </p:nvSpPr>
            <p:spPr>
              <a:xfrm>
                <a:off x="779040" y="3326866"/>
                <a:ext cx="1954381" cy="369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358775" eaLnBrk="0" hangingPunct="0">
                  <a:spcAft>
                    <a:spcPts val="900"/>
                  </a:spcAft>
                  <a:buClr>
                    <a:srgbClr val="00406F"/>
                  </a:buClr>
                  <a:buSzPct val="75000"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ETSI TS 103 357</a:t>
                </a: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1627010" y="2547679"/>
              <a:ext cx="2058713" cy="1268916"/>
              <a:chOff x="5529862" y="2524795"/>
              <a:chExt cx="2058713" cy="1268916"/>
            </a:xfrm>
          </p:grpSpPr>
          <p:pic>
            <p:nvPicPr>
              <p:cNvPr id="18" name="Picture 11" descr="Bildergebnis für 3gpp nb io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0556" y="2524795"/>
                <a:ext cx="1426624" cy="832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5529862" y="3400209"/>
                <a:ext cx="2058713" cy="393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358775" eaLnBrk="0" hangingPunct="0">
                  <a:spcAft>
                    <a:spcPts val="900"/>
                  </a:spcAft>
                  <a:buClr>
                    <a:srgbClr val="00406F"/>
                  </a:buClr>
                  <a:buSzPct val="75000"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NB-IoT, LTE CAT-M</a:t>
                </a:r>
                <a:endParaRPr lang="en-US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0" y="2133887"/>
            <a:ext cx="1375928" cy="10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5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8681" y="830094"/>
            <a:ext cx="8262511" cy="3279071"/>
          </a:xfrm>
        </p:spPr>
        <p:txBody>
          <a:bodyPr/>
          <a:lstStyle/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Keine Abhängigkeit von externem Anbieter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Keine komplexe Vergabe von langen Verträgen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Notwendige Abdeckung kann selbst gewährleistet werden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Fest kalkulierbare Kosten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Keine Preissteigerungen durch Mobilfunkanbieter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Verfügbarkeit auch in Jahrzehnten noch gewährleistet 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Keine Probleme bei Abschaltung von Diensten (UMTS Abschaltung in Deutschland)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System kann ausfallsicher aufgebaut werden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Nicht betroffen von Ausfall des Mobilfunksystems im Katastrophenfall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 eigenes Frequenz-Spektrum notwendig (bei Nutzung lizenzfreier Bänder)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Keine Koordination mit Bundesnetzagentur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Keine speziellen Endgeräte für lokale Frequenzen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Vorteile</a:t>
            </a:r>
            <a:r>
              <a:rPr lang="en-US" dirty="0" smtClean="0"/>
              <a:t> von </a:t>
            </a:r>
            <a:r>
              <a:rPr lang="en-US" dirty="0" err="1" smtClean="0"/>
              <a:t>privaten</a:t>
            </a:r>
            <a:r>
              <a:rPr lang="en-US" dirty="0" smtClean="0"/>
              <a:t> </a:t>
            </a:r>
            <a:r>
              <a:rPr lang="en-US" dirty="0" err="1" smtClean="0"/>
              <a:t>Netzen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5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6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Eigene Planung und Aufbau des Netzwerkes notwendig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Finden von geeigneten Standorten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Aufbau der Hardware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Planung der Abdeckung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Störungen durch andere Nutzer in lizenzfreien Bändern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Lizenzfreie Bänder werden auch von anderen Funkdiensten genutzt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Nutzung von lizenzfreien Bändern nimmt zu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Limitierung der Datenmengen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Frequenznutzungsbedingungen begrenzen Datenmengen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Reduzierte Datenmengen sind insbesondere für </a:t>
            </a:r>
            <a:r>
              <a:rPr lang="de-DE" dirty="0" err="1" smtClean="0"/>
              <a:t>Downlink</a:t>
            </a:r>
            <a:r>
              <a:rPr lang="de-DE" dirty="0" smtClean="0"/>
              <a:t> problematisch</a:t>
            </a:r>
            <a:endParaRPr lang="de-DE" dirty="0"/>
          </a:p>
          <a:p>
            <a:pPr marL="914400" lvl="2" indent="-285750">
              <a:buFont typeface="Wingdings" panose="05000000000000000000" pitchFamily="2" charset="2"/>
              <a:buChar char="§"/>
            </a:pP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Nachteile</a:t>
            </a:r>
            <a:r>
              <a:rPr lang="en-US" dirty="0" smtClean="0"/>
              <a:t> von </a:t>
            </a:r>
            <a:r>
              <a:rPr lang="en-US" dirty="0" err="1" smtClean="0"/>
              <a:t>privaten</a:t>
            </a:r>
            <a:r>
              <a:rPr lang="en-US" dirty="0" smtClean="0"/>
              <a:t> </a:t>
            </a:r>
            <a:r>
              <a:rPr lang="en-US" dirty="0" err="1" smtClean="0"/>
              <a:t>Netzen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LPWAN </a:t>
            </a:r>
            <a:r>
              <a:rPr lang="en-US" dirty="0" err="1" smtClean="0"/>
              <a:t>Alternativen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LoRaWAN</a:t>
            </a:r>
            <a:r>
              <a:rPr lang="en-US" dirty="0" smtClean="0"/>
              <a:t>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4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7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LoRa ist proprietäres System des US-Unternehmens </a:t>
            </a:r>
            <a:r>
              <a:rPr lang="de-DE" dirty="0" err="1" smtClean="0"/>
              <a:t>Semtech</a:t>
            </a:r>
            <a:endParaRPr lang="de-DE" dirty="0" smtClean="0"/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Das physikalische Übertragungsverfahren ist offiziell nicht veröffentlich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Semtech</a:t>
            </a:r>
            <a:r>
              <a:rPr lang="de-DE" dirty="0" smtClean="0"/>
              <a:t> kontrolliert über seine Patente die Herstellung von Endgeräten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Semtech</a:t>
            </a:r>
            <a:r>
              <a:rPr lang="de-DE" dirty="0" smtClean="0"/>
              <a:t> kontrolliert den gesamten Markt von LoRa-Endgeräten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LoRaWAN</a:t>
            </a:r>
            <a:r>
              <a:rPr lang="de-DE" dirty="0" smtClean="0"/>
              <a:t> definiert die höheren Protokollschichten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Standard ist öffentlich verfügbar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Entwicklung in Konsortium mit verschiedenen Herstellern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LoRaWAN</a:t>
            </a:r>
            <a:r>
              <a:rPr lang="de-DE" dirty="0" smtClean="0"/>
              <a:t> ist nicht zwingend an LoRa gebunden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LoRa/</a:t>
            </a:r>
            <a:r>
              <a:rPr lang="de-DE" dirty="0" err="1" smtClean="0"/>
              <a:t>LoRaWAN</a:t>
            </a:r>
            <a:r>
              <a:rPr lang="de-DE" dirty="0" smtClean="0"/>
              <a:t> eignet sich sehr gut für private Netze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Günstige Hardware verfügbar</a:t>
            </a:r>
          </a:p>
          <a:p>
            <a:pPr marL="9144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Umfangreiches Ökosystem</a:t>
            </a:r>
            <a:endParaRPr lang="de-DE" dirty="0"/>
          </a:p>
          <a:p>
            <a:pPr marL="0" lvl="1"/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LoRa/</a:t>
            </a:r>
            <a:r>
              <a:rPr lang="en-US" dirty="0" err="1" smtClean="0"/>
              <a:t>LoRaWAN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LPWAN </a:t>
            </a:r>
            <a:r>
              <a:rPr lang="en-US" dirty="0" err="1" smtClean="0"/>
              <a:t>Alternativen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LoRaWAN</a:t>
            </a:r>
            <a:r>
              <a:rPr lang="en-US" dirty="0" smtClean="0"/>
              <a:t> | Prof. Joerg Robert | 06.06.2024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3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683449" y="1209522"/>
            <a:ext cx="3071446" cy="292242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Die Daten werden über 125, 250 oder 500 kHz gespreizt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Die Robustheit hängt vom sogenannten </a:t>
            </a:r>
            <a:r>
              <a:rPr lang="de-DE" dirty="0" err="1" smtClean="0"/>
              <a:t>Spreading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(SF)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Höhere SF bieten größere Reichweite, allerdings nimmt die Sendedauer extrem zu (bis in den Bereich von Sekunden)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funktioniert</a:t>
            </a:r>
            <a:r>
              <a:rPr lang="en-US" dirty="0" smtClean="0"/>
              <a:t> LoRa?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9" y="1209523"/>
            <a:ext cx="4737425" cy="2724453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1332346" y="1524410"/>
            <a:ext cx="3600139" cy="0"/>
          </a:xfrm>
          <a:prstGeom prst="straightConnector1">
            <a:avLst/>
          </a:prstGeom>
          <a:ln w="254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389936" y="1209523"/>
            <a:ext cx="1292020" cy="2562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l">
              <a:lnSpc>
                <a:spcPts val="2300"/>
              </a:lnSpc>
              <a:spcBef>
                <a:spcPts val="480"/>
              </a:spcBef>
            </a:pPr>
            <a:r>
              <a:rPr lang="en-US" sz="1200" spc="-5" dirty="0" smtClean="0">
                <a:solidFill>
                  <a:srgbClr val="000000"/>
                </a:solidFill>
                <a:latin typeface="Arial"/>
                <a:cs typeface="Arial"/>
              </a:rPr>
              <a:t>61.7ms … 1482ms</a:t>
            </a:r>
            <a:endParaRPr lang="en-US" sz="12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1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9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Theoretische Kapazität von LoRa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LPWAN Alternativen zu LoRaWAN | Prof. Joerg Robert | 06.06.2024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95208"/>
              </p:ext>
            </p:extLst>
          </p:nvPr>
        </p:nvGraphicFramePr>
        <p:xfrm>
          <a:off x="456890" y="1224708"/>
          <a:ext cx="8218798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114">
                  <a:extLst>
                    <a:ext uri="{9D8B030D-6E8A-4147-A177-3AD203B41FA5}">
                      <a16:colId xmlns:a16="http://schemas.microsoft.com/office/drawing/2014/main" val="3041783428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2948203625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1220074832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1071072104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930336922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3405777916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2750604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</a:t>
                      </a:r>
                      <a:r>
                        <a:rPr lang="en-US" baseline="0" dirty="0" smtClean="0"/>
                        <a:t>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</a:t>
                      </a:r>
                      <a:r>
                        <a:rPr lang="en-US" baseline="0" dirty="0" smtClean="0"/>
                        <a:t> 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5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dirty="0" smtClean="0"/>
                        <a:t>% Packet</a:t>
                      </a:r>
                      <a:r>
                        <a:rPr lang="en-US" baseline="0" dirty="0" smtClean="0"/>
                        <a:t> Error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pkts</a:t>
                      </a:r>
                      <a:r>
                        <a:rPr lang="en-US" baseline="0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pkts</a:t>
                      </a:r>
                      <a:r>
                        <a:rPr lang="en-US" baseline="0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6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dirty="0" smtClean="0"/>
                        <a:t>% Packet</a:t>
                      </a:r>
                      <a:r>
                        <a:rPr lang="en-US" baseline="0" dirty="0" smtClean="0"/>
                        <a:t> Error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03150"/>
                  </a:ext>
                </a:extLst>
              </a:tr>
            </a:tbl>
          </a:graphicData>
        </a:graphic>
      </p:graphicFrame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0801" y="2717259"/>
            <a:ext cx="8226000" cy="1523541"/>
          </a:xfrm>
        </p:spPr>
        <p:txBody>
          <a:bodyPr/>
          <a:lstStyle/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Die erzielbare Kapazität von LoRa ist bei robuster Übertragung sehr gering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Probleme:</a:t>
            </a:r>
          </a:p>
          <a:p>
            <a:pPr marL="11557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Zellgröße von mehreren Kilometern: Anzahl der Geräte?</a:t>
            </a:r>
          </a:p>
          <a:p>
            <a:pPr marL="1155700" lvl="2" indent="-285750">
              <a:buFont typeface="Wingdings" panose="05000000000000000000" pitchFamily="2" charset="2"/>
              <a:buChar char="§"/>
            </a:pPr>
            <a:r>
              <a:rPr lang="de-DE" dirty="0" smtClean="0"/>
              <a:t>Lizenzfreier Bänder: Was passiert wenn jemand anderes ein LoRa Netzwerk aufbaut?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LoRa eignet sich gut für ländliche Gebiete mit wenigen Geräten, nicht für Städte</a:t>
            </a:r>
          </a:p>
          <a:p>
            <a:pPr marL="12700"/>
            <a:r>
              <a:rPr lang="de-DE" dirty="0" smtClean="0">
                <a:sym typeface="Wingdings" panose="05000000000000000000" pitchFamily="2" charset="2"/>
              </a:rPr>
              <a:t>	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571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_TU_Ilmenau">
  <a:themeElements>
    <a:clrScheme name="TU Ilmenau">
      <a:dk1>
        <a:srgbClr val="004479"/>
      </a:dk1>
      <a:lt1>
        <a:srgbClr val="FFFFFF"/>
      </a:lt1>
      <a:dk2>
        <a:srgbClr val="003358"/>
      </a:dk2>
      <a:lt2>
        <a:srgbClr val="E7E6E6"/>
      </a:lt2>
      <a:accent1>
        <a:srgbClr val="FF7C00"/>
      </a:accent1>
      <a:accent2>
        <a:srgbClr val="22B5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3358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>
        <a:spAutoFit/>
      </a:bodyPr>
      <a:lstStyle>
        <a:defPPr marL="12700" algn="l">
          <a:lnSpc>
            <a:spcPts val="2300"/>
          </a:lnSpc>
          <a:spcBef>
            <a:spcPts val="480"/>
          </a:spcBef>
          <a:defRPr sz="1600" b="1" spc="-5" dirty="0">
            <a:solidFill>
              <a:srgbClr val="003358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D4BA848-6591-4D91-8501-17F660C3909B}" vid="{69CE01E0-F515-4425-8A44-DF98307A909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201912_PPT_Vorlage_16zu9</Template>
  <TotalTime>0</TotalTime>
  <Words>1100</Words>
  <Application>Microsoft Office PowerPoint</Application>
  <PresentationFormat>Bildschirmpräsentation (16:9)</PresentationFormat>
  <Paragraphs>236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Design_TU_Ilmenau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Ihre Aufmerksamkeit</vt:lpstr>
    </vt:vector>
  </TitlesOfParts>
  <Company>Fraunhofer IIS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Weber-Wolf, Gitta</dc:creator>
  <cp:lastModifiedBy>Robert, Jörg</cp:lastModifiedBy>
  <cp:revision>581</cp:revision>
  <dcterms:created xsi:type="dcterms:W3CDTF">2020-11-25T09:06:36Z</dcterms:created>
  <dcterms:modified xsi:type="dcterms:W3CDTF">2024-06-05T09:47:09Z</dcterms:modified>
</cp:coreProperties>
</file>